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Poppins Medium Bold" charset="1" panose="02000000000000000000"/>
      <p:regular r:id="rId35"/>
    </p:embeddedFont>
    <p:embeddedFont>
      <p:font typeface="Poppins Light" charset="1" panose="02000000000000000000"/>
      <p:regular r:id="rId36"/>
    </p:embeddedFont>
    <p:embeddedFont>
      <p:font typeface="Poppins Medium" charset="1" panose="02000000000000000000"/>
      <p:regular r:id="rId37"/>
    </p:embeddedFont>
    <p:embeddedFont>
      <p:font typeface="Open Sans Bold" charset="1" panose="020B0806030504020204"/>
      <p:regular r:id="rId38"/>
    </p:embeddedFont>
    <p:embeddedFont>
      <p:font typeface="Open Sans" charset="1" panose="020B0606030504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VAGE2MaGjms.mp4" Type="http://schemas.openxmlformats.org/officeDocument/2006/relationships/video"/><Relationship Id="rId5" Target="../media/VAGE2MaGjms.mp4" Type="http://schemas.microsoft.com/office/2007/relationships/media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53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4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19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7.pn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0896" y="-716402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29477" y="5426588"/>
            <a:ext cx="4406469" cy="3831712"/>
          </a:xfrm>
          <a:custGeom>
            <a:avLst/>
            <a:gdLst/>
            <a:ahLst/>
            <a:cxnLst/>
            <a:rect r="r" b="b" t="t" l="l"/>
            <a:pathLst>
              <a:path h="3831712" w="4406469">
                <a:moveTo>
                  <a:pt x="0" y="0"/>
                </a:moveTo>
                <a:lnTo>
                  <a:pt x="4406469" y="0"/>
                </a:lnTo>
                <a:lnTo>
                  <a:pt x="4406469" y="3831712"/>
                </a:lnTo>
                <a:lnTo>
                  <a:pt x="0" y="3831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55680" y="2725838"/>
            <a:ext cx="11330431" cy="3098701"/>
            <a:chOff x="0" y="0"/>
            <a:chExt cx="15107241" cy="413160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3350"/>
              <a:ext cx="15107241" cy="2707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00"/>
                </a:lnSpc>
              </a:pPr>
              <a:r>
                <a:rPr lang="en-US" sz="14000">
                  <a:solidFill>
                    <a:srgbClr val="FFFFFF"/>
                  </a:solidFill>
                  <a:latin typeface="Poppins Medium Bold"/>
                </a:rPr>
                <a:t>React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508878"/>
              <a:ext cx="1510724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5324805" y="5133975"/>
            <a:ext cx="7638389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21811" y="1802839"/>
            <a:ext cx="7280672" cy="2107014"/>
          </a:xfrm>
          <a:custGeom>
            <a:avLst/>
            <a:gdLst/>
            <a:ahLst/>
            <a:cxnLst/>
            <a:rect r="r" b="b" t="t" l="l"/>
            <a:pathLst>
              <a:path h="2107014" w="7280672">
                <a:moveTo>
                  <a:pt x="0" y="0"/>
                </a:moveTo>
                <a:lnTo>
                  <a:pt x="7280672" y="0"/>
                </a:lnTo>
                <a:lnTo>
                  <a:pt x="7280672" y="2107014"/>
                </a:lnTo>
                <a:lnTo>
                  <a:pt x="0" y="2107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662154"/>
            <a:ext cx="9375479" cy="1850260"/>
          </a:xfrm>
          <a:custGeom>
            <a:avLst/>
            <a:gdLst/>
            <a:ahLst/>
            <a:cxnLst/>
            <a:rect r="r" b="b" t="t" l="l"/>
            <a:pathLst>
              <a:path h="1850260" w="9375479">
                <a:moveTo>
                  <a:pt x="0" y="0"/>
                </a:moveTo>
                <a:lnTo>
                  <a:pt x="9375479" y="0"/>
                </a:lnTo>
                <a:lnTo>
                  <a:pt x="9375479" y="1850260"/>
                </a:lnTo>
                <a:lnTo>
                  <a:pt x="0" y="1850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25320" y="4442748"/>
            <a:ext cx="2389030" cy="2354068"/>
          </a:xfrm>
          <a:custGeom>
            <a:avLst/>
            <a:gdLst/>
            <a:ahLst/>
            <a:cxnLst/>
            <a:rect r="r" b="b" t="t" l="l"/>
            <a:pathLst>
              <a:path h="2354068" w="2389030">
                <a:moveTo>
                  <a:pt x="0" y="0"/>
                </a:moveTo>
                <a:lnTo>
                  <a:pt x="2389030" y="0"/>
                </a:lnTo>
                <a:lnTo>
                  <a:pt x="2389030" y="2354068"/>
                </a:lnTo>
                <a:lnTo>
                  <a:pt x="0" y="2354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3399" y="6896417"/>
            <a:ext cx="7659146" cy="1231994"/>
          </a:xfrm>
          <a:custGeom>
            <a:avLst/>
            <a:gdLst/>
            <a:ahLst/>
            <a:cxnLst/>
            <a:rect r="r" b="b" t="t" l="l"/>
            <a:pathLst>
              <a:path h="1231994" w="7659146">
                <a:moveTo>
                  <a:pt x="0" y="0"/>
                </a:moveTo>
                <a:lnTo>
                  <a:pt x="7659146" y="0"/>
                </a:lnTo>
                <a:lnTo>
                  <a:pt x="7659146" y="1231994"/>
                </a:lnTo>
                <a:lnTo>
                  <a:pt x="0" y="1231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7023476" cy="3414048"/>
            <a:chOff x="0" y="0"/>
            <a:chExt cx="9364634" cy="455206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104139"/>
              <a:ext cx="936463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React ma za zadanie renderowanie HTML na stronie internetowej. Używa do tego funkcji </a:t>
              </a:r>
              <a:r>
                <a:rPr lang="en-US" sz="3000" u="sng">
                  <a:solidFill>
                    <a:srgbClr val="10B5BF"/>
                  </a:solidFill>
                  <a:latin typeface="Poppins Medium"/>
                </a:rPr>
                <a:t>createRoot()</a:t>
              </a: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 i jej metody </a:t>
              </a:r>
              <a:r>
                <a:rPr lang="en-US" sz="3000" u="sng">
                  <a:solidFill>
                    <a:srgbClr val="10B5BF"/>
                  </a:solidFill>
                  <a:latin typeface="Poppins Medium Bold"/>
                </a:rPr>
                <a:t>render()</a:t>
              </a: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936463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Renderowanie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752584" y="7512414"/>
            <a:ext cx="815831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FFFFFF"/>
                </a:solidFill>
                <a:latin typeface="Poppins Medium"/>
              </a:rPr>
              <a:t>użycie Vita do tworzenia struktury apliakcji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9928" y="3995073"/>
            <a:ext cx="382443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FFFFFF"/>
                </a:solidFill>
                <a:latin typeface="Poppins Medium"/>
              </a:rPr>
              <a:t>klasyczne podejście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9350" y="8223661"/>
            <a:ext cx="198640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FFFFFF"/>
                </a:solidFill>
                <a:latin typeface="Poppins Medium"/>
              </a:rPr>
              <a:t>index.html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5324805" y="5133975"/>
            <a:ext cx="7638389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00883" y="7376957"/>
            <a:ext cx="6103596" cy="1585738"/>
          </a:xfrm>
          <a:custGeom>
            <a:avLst/>
            <a:gdLst/>
            <a:ahLst/>
            <a:cxnLst/>
            <a:rect r="r" b="b" t="t" l="l"/>
            <a:pathLst>
              <a:path h="1585738" w="6103596">
                <a:moveTo>
                  <a:pt x="0" y="0"/>
                </a:moveTo>
                <a:lnTo>
                  <a:pt x="6103596" y="0"/>
                </a:lnTo>
                <a:lnTo>
                  <a:pt x="6103596" y="1585738"/>
                </a:lnTo>
                <a:lnTo>
                  <a:pt x="0" y="158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0883" y="4418548"/>
            <a:ext cx="5858162" cy="2049322"/>
          </a:xfrm>
          <a:custGeom>
            <a:avLst/>
            <a:gdLst/>
            <a:ahLst/>
            <a:cxnLst/>
            <a:rect r="r" b="b" t="t" l="l"/>
            <a:pathLst>
              <a:path h="2049322" w="5858162">
                <a:moveTo>
                  <a:pt x="0" y="0"/>
                </a:moveTo>
                <a:lnTo>
                  <a:pt x="5858162" y="0"/>
                </a:lnTo>
                <a:lnTo>
                  <a:pt x="5858162" y="2049321"/>
                </a:lnTo>
                <a:lnTo>
                  <a:pt x="0" y="2049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82250" y="5443208"/>
            <a:ext cx="5963976" cy="3648177"/>
          </a:xfrm>
          <a:custGeom>
            <a:avLst/>
            <a:gdLst/>
            <a:ahLst/>
            <a:cxnLst/>
            <a:rect r="r" b="b" t="t" l="l"/>
            <a:pathLst>
              <a:path h="3648177" w="5963976">
                <a:moveTo>
                  <a:pt x="0" y="0"/>
                </a:moveTo>
                <a:lnTo>
                  <a:pt x="5963976" y="0"/>
                </a:lnTo>
                <a:lnTo>
                  <a:pt x="5963976" y="3648177"/>
                </a:lnTo>
                <a:lnTo>
                  <a:pt x="0" y="3648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1365" y="3685008"/>
            <a:ext cx="6230324" cy="420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252" indent="-320626" lvl="1">
              <a:lnSpc>
                <a:spcPts val="3564"/>
              </a:lnSpc>
              <a:buFont typeface="Arial"/>
              <a:buChar char="•"/>
            </a:pPr>
            <a:r>
              <a:rPr lang="en-US" sz="2970">
                <a:solidFill>
                  <a:srgbClr val="FFFFFF"/>
                </a:solidFill>
                <a:latin typeface="Poppins Medium"/>
              </a:rPr>
              <a:t>Komponenty funkcyjne</a:t>
            </a:r>
          </a:p>
          <a:p>
            <a:pPr algn="l">
              <a:lnSpc>
                <a:spcPts val="3564"/>
              </a:lnSpc>
            </a:pPr>
          </a:p>
          <a:p>
            <a:pPr algn="l">
              <a:lnSpc>
                <a:spcPts val="3564"/>
              </a:lnSpc>
            </a:pPr>
          </a:p>
          <a:p>
            <a:pPr algn="l">
              <a:lnSpc>
                <a:spcPts val="3564"/>
              </a:lnSpc>
            </a:pPr>
          </a:p>
          <a:p>
            <a:pPr algn="l">
              <a:lnSpc>
                <a:spcPts val="3564"/>
              </a:lnSpc>
            </a:pPr>
          </a:p>
          <a:p>
            <a:pPr algn="l">
              <a:lnSpc>
                <a:spcPts val="3564"/>
              </a:lnSpc>
            </a:pPr>
          </a:p>
          <a:p>
            <a:pPr algn="l">
              <a:lnSpc>
                <a:spcPts val="3564"/>
              </a:lnSpc>
            </a:pPr>
          </a:p>
          <a:p>
            <a:pPr algn="l" marL="641252" indent="-320626" lvl="1">
              <a:lnSpc>
                <a:spcPts val="3564"/>
              </a:lnSpc>
              <a:buFont typeface="Arial"/>
              <a:buChar char="•"/>
            </a:pPr>
            <a:r>
              <a:rPr lang="en-US" sz="2970">
                <a:solidFill>
                  <a:srgbClr val="FFFFFF"/>
                </a:solidFill>
                <a:latin typeface="Poppins Medium"/>
              </a:rPr>
              <a:t>komponenty klasowe</a:t>
            </a:r>
          </a:p>
          <a:p>
            <a:pPr algn="l">
              <a:lnSpc>
                <a:spcPts val="2303"/>
              </a:lnSpc>
            </a:pPr>
            <a:r>
              <a:rPr lang="en-US" sz="1919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l">
              <a:lnSpc>
                <a:spcPts val="230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522687" y="1464929"/>
            <a:ext cx="6167680" cy="2042448"/>
            <a:chOff x="0" y="0"/>
            <a:chExt cx="8223573" cy="272326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104139"/>
              <a:ext cx="822357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wyróżniamy: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8223573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Komponenty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343895" y="1028700"/>
            <a:ext cx="8505645" cy="430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620">
                <a:solidFill>
                  <a:srgbClr val="FFFFFF"/>
                </a:solidFill>
                <a:latin typeface="Poppins Medium"/>
              </a:rPr>
              <a:t>To samodzielna i hermetyczna jednostka interfejsu użytkownika, która może zawierać strukturę HTML oraz logikę JavaScript, służąc do wyświetlania danych i zarządzania ich wyglądem i zachowaniem w aplikacji webowej. 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620">
                <a:solidFill>
                  <a:srgbClr val="FFFFFF"/>
                </a:solidFill>
                <a:latin typeface="Poppins Medium"/>
              </a:rPr>
              <a:t>Komponenty w React są budulcami, z których składa się interfejs użytkownika, i mogą być łatwo ponownie wykorzystywane w różnych częściach aplikacji.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37513" y="9196160"/>
            <a:ext cx="8505645" cy="39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620">
                <a:solidFill>
                  <a:srgbClr val="FFFFFF"/>
                </a:solidFill>
                <a:latin typeface="Poppins Medium"/>
              </a:rPr>
              <a:t>można ich wielokrotnie używać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91768" y="5351806"/>
          <a:ext cx="15704465" cy="3656302"/>
        </p:xfrm>
        <a:graphic>
          <a:graphicData uri="http://schemas.openxmlformats.org/drawingml/2006/table">
            <a:tbl>
              <a:tblPr/>
              <a:tblGrid>
                <a:gridCol w="4317733"/>
                <a:gridCol w="1366084"/>
                <a:gridCol w="4336830"/>
                <a:gridCol w="1366084"/>
                <a:gridCol w="4317733"/>
              </a:tblGrid>
              <a:tr h="1171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ZAPIS Z DESTRUKTURYZACJĄ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ZAPIS Z UŻYCIEM OBIEKTU PROPS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PRZEKAZYWANIE ARGUMENTÓW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7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43335" y="6671131"/>
            <a:ext cx="5332947" cy="1759657"/>
          </a:xfrm>
          <a:custGeom>
            <a:avLst/>
            <a:gdLst/>
            <a:ahLst/>
            <a:cxnLst/>
            <a:rect r="r" b="b" t="t" l="l"/>
            <a:pathLst>
              <a:path h="1759657" w="5332947">
                <a:moveTo>
                  <a:pt x="0" y="0"/>
                </a:moveTo>
                <a:lnTo>
                  <a:pt x="5332947" y="0"/>
                </a:lnTo>
                <a:lnTo>
                  <a:pt x="5332947" y="1759657"/>
                </a:lnTo>
                <a:lnTo>
                  <a:pt x="0" y="1759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59745" y="7845719"/>
            <a:ext cx="7532458" cy="1862486"/>
          </a:xfrm>
          <a:custGeom>
            <a:avLst/>
            <a:gdLst/>
            <a:ahLst/>
            <a:cxnLst/>
            <a:rect r="r" b="b" t="t" l="l"/>
            <a:pathLst>
              <a:path h="1862486" w="7532458">
                <a:moveTo>
                  <a:pt x="0" y="0"/>
                </a:moveTo>
                <a:lnTo>
                  <a:pt x="7532457" y="0"/>
                </a:lnTo>
                <a:lnTo>
                  <a:pt x="7532457" y="1862486"/>
                </a:lnTo>
                <a:lnTo>
                  <a:pt x="0" y="1862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09073">
            <a:off x="7777963" y="6421788"/>
            <a:ext cx="501770" cy="1516337"/>
          </a:xfrm>
          <a:custGeom>
            <a:avLst/>
            <a:gdLst/>
            <a:ahLst/>
            <a:cxnLst/>
            <a:rect r="r" b="b" t="t" l="l"/>
            <a:pathLst>
              <a:path h="1516337" w="501770">
                <a:moveTo>
                  <a:pt x="0" y="0"/>
                </a:moveTo>
                <a:lnTo>
                  <a:pt x="501769" y="0"/>
                </a:lnTo>
                <a:lnTo>
                  <a:pt x="501769" y="1516337"/>
                </a:lnTo>
                <a:lnTo>
                  <a:pt x="0" y="1516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92202" y="6693955"/>
            <a:ext cx="5421843" cy="2303529"/>
          </a:xfrm>
          <a:custGeom>
            <a:avLst/>
            <a:gdLst/>
            <a:ahLst/>
            <a:cxnLst/>
            <a:rect r="r" b="b" t="t" l="l"/>
            <a:pathLst>
              <a:path h="2303529" w="5421843">
                <a:moveTo>
                  <a:pt x="0" y="0"/>
                </a:moveTo>
                <a:lnTo>
                  <a:pt x="5421843" y="0"/>
                </a:lnTo>
                <a:lnTo>
                  <a:pt x="5421843" y="2303529"/>
                </a:lnTo>
                <a:lnTo>
                  <a:pt x="0" y="2303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91768" y="1619911"/>
            <a:ext cx="14835430" cy="2928273"/>
            <a:chOff x="0" y="0"/>
            <a:chExt cx="19780573" cy="390436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66039"/>
              <a:ext cx="19780573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Koncepcyjnie, komponenty są jak javascriptowe funkcje. Przyjmują one arbitralne wartości na wejściu (nazywane “właściwościami” (ang. props)) i zwracają reactowe elementy opisujące, co powinno się pojawić na ekranie.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9780573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 Bold"/>
                </a:rPr>
                <a:t>Props - właściwości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91768" y="5351806"/>
          <a:ext cx="15704465" cy="3652492"/>
        </p:xfrm>
        <a:graphic>
          <a:graphicData uri="http://schemas.openxmlformats.org/drawingml/2006/table">
            <a:tbl>
              <a:tblPr/>
              <a:tblGrid>
                <a:gridCol w="5964978"/>
                <a:gridCol w="1887255"/>
                <a:gridCol w="1887255"/>
                <a:gridCol w="5964978"/>
              </a:tblGrid>
              <a:tr h="11677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UŻYCIE CHILDREN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PRZEKAZYWANIE ARGUMENTÓW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7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0" y="6704368"/>
            <a:ext cx="8175149" cy="2976094"/>
          </a:xfrm>
          <a:custGeom>
            <a:avLst/>
            <a:gdLst/>
            <a:ahLst/>
            <a:cxnLst/>
            <a:rect r="r" b="b" t="t" l="l"/>
            <a:pathLst>
              <a:path h="2976094" w="8175149">
                <a:moveTo>
                  <a:pt x="0" y="0"/>
                </a:moveTo>
                <a:lnTo>
                  <a:pt x="8175149" y="0"/>
                </a:lnTo>
                <a:lnTo>
                  <a:pt x="8175149" y="2976095"/>
                </a:lnTo>
                <a:lnTo>
                  <a:pt x="0" y="2976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76111">
            <a:off x="4792055" y="7666959"/>
            <a:ext cx="729442" cy="2057400"/>
          </a:xfrm>
          <a:custGeom>
            <a:avLst/>
            <a:gdLst/>
            <a:ahLst/>
            <a:cxnLst/>
            <a:rect r="r" b="b" t="t" l="l"/>
            <a:pathLst>
              <a:path h="2057400" w="729442">
                <a:moveTo>
                  <a:pt x="0" y="0"/>
                </a:moveTo>
                <a:lnTo>
                  <a:pt x="729441" y="0"/>
                </a:lnTo>
                <a:lnTo>
                  <a:pt x="72944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03372" y="6704368"/>
            <a:ext cx="7555928" cy="3207705"/>
          </a:xfrm>
          <a:custGeom>
            <a:avLst/>
            <a:gdLst/>
            <a:ahLst/>
            <a:cxnLst/>
            <a:rect r="r" b="b" t="t" l="l"/>
            <a:pathLst>
              <a:path h="3207705" w="7555928">
                <a:moveTo>
                  <a:pt x="0" y="0"/>
                </a:moveTo>
                <a:lnTo>
                  <a:pt x="7555928" y="0"/>
                </a:lnTo>
                <a:lnTo>
                  <a:pt x="7555928" y="3207706"/>
                </a:lnTo>
                <a:lnTo>
                  <a:pt x="0" y="3207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91768" y="1619911"/>
            <a:ext cx="14835430" cy="2928273"/>
            <a:chOff x="0" y="0"/>
            <a:chExt cx="19780573" cy="390436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66039"/>
              <a:ext cx="19780573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Komponent Reactowy posiada jeden dodatkowy props który możemy użyć, jest nim </a:t>
              </a:r>
              <a:r>
                <a:rPr lang="en-US" sz="3000" u="sng">
                  <a:solidFill>
                    <a:srgbClr val="10B5BF"/>
                  </a:solidFill>
                  <a:latin typeface="Poppins Medium"/>
                </a:rPr>
                <a:t>children</a:t>
              </a: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 i pozwala nam dodać inny element w środku naszego komponentu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9780573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 Bold"/>
                </a:rPr>
                <a:t>Props- właściwości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18383" y="5351806"/>
          <a:ext cx="16651235" cy="3652492"/>
        </p:xfrm>
        <a:graphic>
          <a:graphicData uri="http://schemas.openxmlformats.org/drawingml/2006/table">
            <a:tbl>
              <a:tblPr/>
              <a:tblGrid>
                <a:gridCol w="6627971"/>
                <a:gridCol w="114300"/>
                <a:gridCol w="3271457"/>
                <a:gridCol w="114300"/>
                <a:gridCol w="6523207"/>
              </a:tblGrid>
              <a:tr h="11677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OKRESLANIE TYPU WŁAŚCIWOŚCI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DOMYŚLNE WARTOŚCI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7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473025" y="6609567"/>
            <a:ext cx="6786275" cy="2550122"/>
          </a:xfrm>
          <a:custGeom>
            <a:avLst/>
            <a:gdLst/>
            <a:ahLst/>
            <a:cxnLst/>
            <a:rect r="r" b="b" t="t" l="l"/>
            <a:pathLst>
              <a:path h="2550122" w="6786275">
                <a:moveTo>
                  <a:pt x="0" y="0"/>
                </a:moveTo>
                <a:lnTo>
                  <a:pt x="6786275" y="0"/>
                </a:lnTo>
                <a:lnTo>
                  <a:pt x="6786275" y="2550122"/>
                </a:lnTo>
                <a:lnTo>
                  <a:pt x="0" y="2550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768" y="6764958"/>
            <a:ext cx="7103126" cy="2239339"/>
          </a:xfrm>
          <a:custGeom>
            <a:avLst/>
            <a:gdLst/>
            <a:ahLst/>
            <a:cxnLst/>
            <a:rect r="r" b="b" t="t" l="l"/>
            <a:pathLst>
              <a:path h="2239339" w="7103126">
                <a:moveTo>
                  <a:pt x="0" y="0"/>
                </a:moveTo>
                <a:lnTo>
                  <a:pt x="7103126" y="0"/>
                </a:lnTo>
                <a:lnTo>
                  <a:pt x="7103126" y="2239339"/>
                </a:lnTo>
                <a:lnTo>
                  <a:pt x="0" y="2239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91768" y="1619911"/>
            <a:ext cx="14835430" cy="2928273"/>
            <a:chOff x="0" y="0"/>
            <a:chExt cx="19780573" cy="390436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66039"/>
              <a:ext cx="19780573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Określanie jakie typy danych oczekuje się dla właściwości przekazywanych do komponentu.  Jest to ważne w celu zapewnienia poprawności danych i uniknięcia błędów.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9780573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 Bold"/>
                </a:rPr>
                <a:t>Props- właściwości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132740"/>
          <a:ext cx="16651235" cy="5468875"/>
        </p:xfrm>
        <a:graphic>
          <a:graphicData uri="http://schemas.openxmlformats.org/drawingml/2006/table">
            <a:tbl>
              <a:tblPr/>
              <a:tblGrid>
                <a:gridCol w="6627971"/>
                <a:gridCol w="114300"/>
                <a:gridCol w="3271457"/>
                <a:gridCol w="114300"/>
                <a:gridCol w="6523207"/>
              </a:tblGrid>
              <a:tr h="12201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CZĘŚĆ LOGIKI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</a:rPr>
                        <a:t>ITEROWANIE PO TABLICY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87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21446" y="4680262"/>
            <a:ext cx="8151405" cy="2373830"/>
          </a:xfrm>
          <a:custGeom>
            <a:avLst/>
            <a:gdLst/>
            <a:ahLst/>
            <a:cxnLst/>
            <a:rect r="r" b="b" t="t" l="l"/>
            <a:pathLst>
              <a:path h="2373830" w="8151405">
                <a:moveTo>
                  <a:pt x="0" y="0"/>
                </a:moveTo>
                <a:lnTo>
                  <a:pt x="8151406" y="0"/>
                </a:lnTo>
                <a:lnTo>
                  <a:pt x="8151406" y="2373830"/>
                </a:lnTo>
                <a:lnTo>
                  <a:pt x="0" y="2373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86407" y="7251564"/>
            <a:ext cx="11482111" cy="2700101"/>
          </a:xfrm>
          <a:custGeom>
            <a:avLst/>
            <a:gdLst/>
            <a:ahLst/>
            <a:cxnLst/>
            <a:rect r="r" b="b" t="t" l="l"/>
            <a:pathLst>
              <a:path h="2700101" w="11482111">
                <a:moveTo>
                  <a:pt x="0" y="0"/>
                </a:moveTo>
                <a:lnTo>
                  <a:pt x="11482111" y="0"/>
                </a:lnTo>
                <a:lnTo>
                  <a:pt x="11482111" y="2700101"/>
                </a:lnTo>
                <a:lnTo>
                  <a:pt x="0" y="2700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5440" y="4413974"/>
            <a:ext cx="834656" cy="2354159"/>
          </a:xfrm>
          <a:custGeom>
            <a:avLst/>
            <a:gdLst/>
            <a:ahLst/>
            <a:cxnLst/>
            <a:rect r="r" b="b" t="t" l="l"/>
            <a:pathLst>
              <a:path h="2354159" w="834656">
                <a:moveTo>
                  <a:pt x="0" y="0"/>
                </a:moveTo>
                <a:lnTo>
                  <a:pt x="834657" y="0"/>
                </a:lnTo>
                <a:lnTo>
                  <a:pt x="834657" y="2354158"/>
                </a:lnTo>
                <a:lnTo>
                  <a:pt x="0" y="2354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91768" y="1619911"/>
            <a:ext cx="14835430" cy="2013873"/>
            <a:chOff x="0" y="0"/>
            <a:chExt cx="19780573" cy="268516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66039"/>
              <a:ext cx="1978057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9780573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 Bold"/>
                </a:rPr>
                <a:t>Props- właściwości 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4996527" y="-1254879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85397">
            <a:off x="110113" y="7164259"/>
            <a:ext cx="2525842" cy="2603961"/>
          </a:xfrm>
          <a:custGeom>
            <a:avLst/>
            <a:gdLst/>
            <a:ahLst/>
            <a:cxnLst/>
            <a:rect r="r" b="b" t="t" l="l"/>
            <a:pathLst>
              <a:path h="2603961" w="2525842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51294" y="8226792"/>
            <a:ext cx="4880719" cy="1703815"/>
          </a:xfrm>
          <a:custGeom>
            <a:avLst/>
            <a:gdLst/>
            <a:ahLst/>
            <a:cxnLst/>
            <a:rect r="r" b="b" t="t" l="l"/>
            <a:pathLst>
              <a:path h="1703815" w="4880719">
                <a:moveTo>
                  <a:pt x="0" y="0"/>
                </a:moveTo>
                <a:lnTo>
                  <a:pt x="4880719" y="0"/>
                </a:lnTo>
                <a:lnTo>
                  <a:pt x="4880719" y="1703815"/>
                </a:lnTo>
                <a:lnTo>
                  <a:pt x="0" y="1703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46220" y="226020"/>
            <a:ext cx="9632795" cy="293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31"/>
              </a:lnSpc>
            </a:pPr>
            <a:r>
              <a:rPr lang="en-US" sz="8450">
                <a:solidFill>
                  <a:srgbClr val="FFFFFF"/>
                </a:solidFill>
                <a:latin typeface="Open Sans Bold"/>
              </a:rPr>
              <a:t>Stan komponentu</a:t>
            </a:r>
          </a:p>
          <a:p>
            <a:pPr algn="ctr">
              <a:lnSpc>
                <a:spcPts val="1183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33476" y="2320555"/>
            <a:ext cx="13363051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4"/>
              </a:lnSpc>
              <a:spcBef>
                <a:spcPct val="0"/>
              </a:spcBef>
            </a:pPr>
            <a:r>
              <a:rPr lang="en-US" sz="3687">
                <a:solidFill>
                  <a:srgbClr val="38B6FF"/>
                </a:solidFill>
                <a:latin typeface="Poppins Medium"/>
              </a:rPr>
              <a:t>Co gdybyśmy chcieli klikając w element zmienić jego wartość? </a:t>
            </a:r>
          </a:p>
          <a:p>
            <a:pPr algn="l">
              <a:lnSpc>
                <a:spcPts val="4424"/>
              </a:lnSpc>
              <a:spcBef>
                <a:spcPct val="0"/>
              </a:spcBef>
            </a:pPr>
            <a:r>
              <a:rPr lang="en-US" sz="3687">
                <a:solidFill>
                  <a:srgbClr val="38B6FF"/>
                </a:solidFill>
                <a:latin typeface="Poppins Medium"/>
              </a:rPr>
              <a:t>Aby to zrobić musimy dodać kolejny, bardzo kluczowy element jakim jest </a:t>
            </a:r>
            <a:r>
              <a:rPr lang="en-US" sz="3687">
                <a:solidFill>
                  <a:srgbClr val="FF3131"/>
                </a:solidFill>
                <a:latin typeface="Poppins Medium"/>
              </a:rPr>
              <a:t>state </a:t>
            </a:r>
            <a:r>
              <a:rPr lang="en-US" sz="3687">
                <a:solidFill>
                  <a:srgbClr val="38B6FF"/>
                </a:solidFill>
                <a:latin typeface="Poppins Medium"/>
              </a:rPr>
              <a:t>czyli stan komponentu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6801306" cy="2919933"/>
          </a:xfrm>
          <a:custGeom>
            <a:avLst/>
            <a:gdLst/>
            <a:ahLst/>
            <a:cxnLst/>
            <a:rect r="r" b="b" t="t" l="l"/>
            <a:pathLst>
              <a:path h="2919933" w="6801306">
                <a:moveTo>
                  <a:pt x="0" y="0"/>
                </a:moveTo>
                <a:lnTo>
                  <a:pt x="6801306" y="0"/>
                </a:lnTo>
                <a:lnTo>
                  <a:pt x="6801306" y="2919933"/>
                </a:lnTo>
                <a:lnTo>
                  <a:pt x="0" y="2919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32985" y="5592159"/>
            <a:ext cx="8719339" cy="2022615"/>
          </a:xfrm>
          <a:custGeom>
            <a:avLst/>
            <a:gdLst/>
            <a:ahLst/>
            <a:cxnLst/>
            <a:rect r="r" b="b" t="t" l="l"/>
            <a:pathLst>
              <a:path h="2022615" w="8719339">
                <a:moveTo>
                  <a:pt x="0" y="0"/>
                </a:moveTo>
                <a:lnTo>
                  <a:pt x="8719339" y="0"/>
                </a:lnTo>
                <a:lnTo>
                  <a:pt x="8719339" y="2022615"/>
                </a:lnTo>
                <a:lnTo>
                  <a:pt x="0" y="2022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57063" y="557121"/>
            <a:ext cx="11152704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Zadeklarowanie zmiennej stanu</a:t>
            </a:r>
          </a:p>
          <a:p>
            <a:pPr algn="ctr">
              <a:lnSpc>
                <a:spcPts val="76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30403" y="2408147"/>
            <a:ext cx="4816176" cy="247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844">
                <a:solidFill>
                  <a:srgbClr val="61DAFA"/>
                </a:solidFill>
                <a:latin typeface="Open Sans"/>
              </a:rPr>
              <a:t>W klasie inicjalizujemy stan count z wartością 0, poprzez ustawienie właściwości this.state na { count: 0 } w konstruktorze.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4194" y="2135104"/>
            <a:ext cx="6036922" cy="274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584">
                <a:solidFill>
                  <a:srgbClr val="61DAFA"/>
                </a:solidFill>
                <a:latin typeface="Poppins Medium"/>
              </a:rPr>
              <a:t>W komponencie funkcyjnym nie mamy dostępu do this, więc nie możemy przypisywać, ani odczytać wartości właściwości this.state. Zamiast tego wywołamy hook useState bezpośrednio z wewnątrz naszego komponentu: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5360" y="2517210"/>
            <a:ext cx="17412891" cy="402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968">
                <a:solidFill>
                  <a:srgbClr val="61DAFA"/>
                </a:solidFill>
                <a:latin typeface="Poppins Medium"/>
              </a:rPr>
              <a:t>Aby w komponencie funkcyjnym móc korzystać ze state musimy użyć tzw hooka useState.</a:t>
            </a:r>
          </a:p>
          <a:p>
            <a:pPr algn="ctr">
              <a:lnSpc>
                <a:spcPts val="3562"/>
              </a:lnSpc>
              <a:spcBef>
                <a:spcPct val="0"/>
              </a:spcBef>
            </a:pPr>
          </a:p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968">
                <a:solidFill>
                  <a:srgbClr val="61DAFA"/>
                </a:solidFill>
                <a:latin typeface="Poppins Medium"/>
              </a:rPr>
              <a:t>Spójrzmy zatem jak wygląda dodanie stanu w komponencie funkcyjnym.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</a:p>
          <a:p>
            <a:pPr algn="l" marL="640919" indent="-320459" lvl="1">
              <a:lnSpc>
                <a:spcPts val="3562"/>
              </a:lnSpc>
              <a:buFont typeface="Arial"/>
              <a:buChar char="•"/>
            </a:pPr>
            <a:r>
              <a:rPr lang="en-US" sz="2968">
                <a:solidFill>
                  <a:srgbClr val="61DAFA"/>
                </a:solidFill>
                <a:latin typeface="Poppins Medium"/>
              </a:rPr>
              <a:t>Zaczynamy od zaimportowania hooka useState z biblioteki react </a:t>
            </a:r>
          </a:p>
          <a:p>
            <a:pPr algn="l" marL="640919" indent="-320459" lvl="1">
              <a:lnSpc>
                <a:spcPts val="3562"/>
              </a:lnSpc>
              <a:buFont typeface="Arial"/>
              <a:buChar char="•"/>
            </a:pPr>
            <a:r>
              <a:rPr lang="en-US" sz="2968">
                <a:solidFill>
                  <a:srgbClr val="61DAFA"/>
                </a:solidFill>
                <a:latin typeface="Poppins Medium"/>
              </a:rPr>
              <a:t>Następnie inicjalizujemy stan wartością domyślną, a useState zwraca 2 wartości: stan, oraz metodę służącą do zmiany wartości stanu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968">
                <a:solidFill>
                  <a:srgbClr val="61DAFA"/>
                </a:solidFill>
                <a:latin typeface="Poppins Medium"/>
              </a:rPr>
              <a:t> </a:t>
            </a:r>
          </a:p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968">
                <a:solidFill>
                  <a:srgbClr val="61DAFA"/>
                </a:solidFill>
                <a:latin typeface="Poppins Medium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52177" y="5757085"/>
            <a:ext cx="9444506" cy="4113607"/>
          </a:xfrm>
          <a:custGeom>
            <a:avLst/>
            <a:gdLst/>
            <a:ahLst/>
            <a:cxnLst/>
            <a:rect r="r" b="b" t="t" l="l"/>
            <a:pathLst>
              <a:path h="4113607" w="9444506">
                <a:moveTo>
                  <a:pt x="0" y="0"/>
                </a:moveTo>
                <a:lnTo>
                  <a:pt x="9444506" y="0"/>
                </a:lnTo>
                <a:lnTo>
                  <a:pt x="9444506" y="4113607"/>
                </a:lnTo>
                <a:lnTo>
                  <a:pt x="0" y="4113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04877"/>
            <a:ext cx="16782239" cy="117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6925">
                <a:solidFill>
                  <a:srgbClr val="FFFFFF"/>
                </a:solidFill>
                <a:latin typeface="Open Sans Bold"/>
              </a:rPr>
              <a:t>STATE W KOMPONENCIE FUNKCYJNYM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8697" y="3438513"/>
            <a:ext cx="11668073" cy="6497713"/>
          </a:xfrm>
          <a:custGeom>
            <a:avLst/>
            <a:gdLst/>
            <a:ahLst/>
            <a:cxnLst/>
            <a:rect r="r" b="b" t="t" l="l"/>
            <a:pathLst>
              <a:path h="6497713" w="11668073">
                <a:moveTo>
                  <a:pt x="0" y="0"/>
                </a:moveTo>
                <a:lnTo>
                  <a:pt x="11668073" y="0"/>
                </a:lnTo>
                <a:lnTo>
                  <a:pt x="11668073" y="6497713"/>
                </a:lnTo>
                <a:lnTo>
                  <a:pt x="0" y="6497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4877"/>
            <a:ext cx="16782239" cy="117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6925">
                <a:solidFill>
                  <a:srgbClr val="FFFFFF"/>
                </a:solidFill>
                <a:latin typeface="Open Sans Bold"/>
              </a:rPr>
              <a:t>STATE W KOMPONENCIE FUNKCYJNYM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8468" y="2658550"/>
            <a:ext cx="166724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1DAFA"/>
                </a:solidFill>
                <a:latin typeface="Open Sans"/>
              </a:rPr>
              <a:t>Mając stan oraz metodę do jego zmiany, możemy użyć ich w naszym komponencie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55611" y="1028700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590877" y="1227638"/>
          <a:ext cx="5887373" cy="7831724"/>
        </p:xfrm>
        <a:graphic>
          <a:graphicData uri="http://schemas.openxmlformats.org/drawingml/2006/table">
            <a:tbl>
              <a:tblPr/>
              <a:tblGrid>
                <a:gridCol w="4732221"/>
              </a:tblGrid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Biblioteka JavaScript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Jego głównym założeniem jest modularność i reużywalność kodu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Aplikacje pisane w oparciu o bibliotekę React są bardzo szybkie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React wykorzystuje wirtualny DOM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React JS jest deklaratywny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03351" y="4165824"/>
            <a:ext cx="3374236" cy="537990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20054" y="1028700"/>
            <a:ext cx="7090856" cy="3835758"/>
            <a:chOff x="0" y="0"/>
            <a:chExt cx="9454474" cy="511434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495218"/>
              <a:ext cx="9454474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945447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Czym jest react?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636145" y="6531692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2139" y="1522155"/>
            <a:ext cx="5887373" cy="7499864"/>
            <a:chOff x="0" y="0"/>
            <a:chExt cx="7849830" cy="99998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84983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Zalety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35986"/>
              <a:ext cx="7849830" cy="696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Niski próg wejścia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Dojrzałość i stabilność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Jednokierunkowy przepływ danych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Bezbolesne SEO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Open-source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Nowoczesna aplikacja w pojedynczej komendzie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Virtual DOM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Reużywalne komponenty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React Native</a:t>
              </a:r>
            </a:p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224189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648489" y="1522155"/>
            <a:ext cx="5887373" cy="4432814"/>
            <a:chOff x="0" y="0"/>
            <a:chExt cx="7849830" cy="59104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4983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Wady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35986"/>
              <a:ext cx="7849830" cy="2874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Architektura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JSX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Zawrotna prędkość rozwoju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Biblioteki dodatkowe</a:t>
              </a:r>
            </a:p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224189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407259" y="1279909"/>
            <a:ext cx="1676426" cy="1708460"/>
          </a:xfrm>
          <a:custGeom>
            <a:avLst/>
            <a:gdLst/>
            <a:ahLst/>
            <a:cxnLst/>
            <a:rect r="r" b="b" t="t" l="l"/>
            <a:pathLst>
              <a:path h="1708460" w="1676426">
                <a:moveTo>
                  <a:pt x="0" y="0"/>
                </a:moveTo>
                <a:lnTo>
                  <a:pt x="1676426" y="0"/>
                </a:lnTo>
                <a:lnTo>
                  <a:pt x="1676426" y="1708460"/>
                </a:lnTo>
                <a:lnTo>
                  <a:pt x="0" y="1708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42213" y="1279909"/>
            <a:ext cx="1697298" cy="1555342"/>
          </a:xfrm>
          <a:custGeom>
            <a:avLst/>
            <a:gdLst/>
            <a:ahLst/>
            <a:cxnLst/>
            <a:rect r="r" b="b" t="t" l="l"/>
            <a:pathLst>
              <a:path h="1555342" w="1697298">
                <a:moveTo>
                  <a:pt x="0" y="0"/>
                </a:moveTo>
                <a:lnTo>
                  <a:pt x="1697298" y="0"/>
                </a:lnTo>
                <a:lnTo>
                  <a:pt x="1697298" y="1555342"/>
                </a:lnTo>
                <a:lnTo>
                  <a:pt x="0" y="1555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585397">
            <a:off x="-906112" y="8817104"/>
            <a:ext cx="2525842" cy="2603961"/>
          </a:xfrm>
          <a:custGeom>
            <a:avLst/>
            <a:gdLst/>
            <a:ahLst/>
            <a:cxnLst/>
            <a:rect r="r" b="b" t="t" l="l"/>
            <a:pathLst>
              <a:path h="2603961" w="2525842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8179" y="4620000"/>
            <a:ext cx="8031765" cy="4962956"/>
          </a:xfrm>
          <a:custGeom>
            <a:avLst/>
            <a:gdLst/>
            <a:ahLst/>
            <a:cxnLst/>
            <a:rect r="r" b="b" t="t" l="l"/>
            <a:pathLst>
              <a:path h="4962956" w="8031765">
                <a:moveTo>
                  <a:pt x="0" y="0"/>
                </a:moveTo>
                <a:lnTo>
                  <a:pt x="8031765" y="0"/>
                </a:lnTo>
                <a:lnTo>
                  <a:pt x="8031765" y="4962955"/>
                </a:lnTo>
                <a:lnTo>
                  <a:pt x="0" y="4962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37245">
            <a:off x="16757409" y="-651817"/>
            <a:ext cx="2714143" cy="6312941"/>
          </a:xfrm>
          <a:custGeom>
            <a:avLst/>
            <a:gdLst/>
            <a:ahLst/>
            <a:cxnLst/>
            <a:rect r="r" b="b" t="t" l="l"/>
            <a:pathLst>
              <a:path h="6312941" w="2714143">
                <a:moveTo>
                  <a:pt x="0" y="0"/>
                </a:moveTo>
                <a:lnTo>
                  <a:pt x="2714144" y="0"/>
                </a:lnTo>
                <a:lnTo>
                  <a:pt x="2714144" y="6312941"/>
                </a:lnTo>
                <a:lnTo>
                  <a:pt x="0" y="6312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68752" y="4620000"/>
            <a:ext cx="5580869" cy="2607121"/>
          </a:xfrm>
          <a:custGeom>
            <a:avLst/>
            <a:gdLst/>
            <a:ahLst/>
            <a:cxnLst/>
            <a:rect r="r" b="b" t="t" l="l"/>
            <a:pathLst>
              <a:path h="2607121" w="5580869">
                <a:moveTo>
                  <a:pt x="0" y="0"/>
                </a:moveTo>
                <a:lnTo>
                  <a:pt x="5580870" y="0"/>
                </a:lnTo>
                <a:lnTo>
                  <a:pt x="5580870" y="2607121"/>
                </a:lnTo>
                <a:lnTo>
                  <a:pt x="0" y="2607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8179" y="859978"/>
            <a:ext cx="100052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Pierwszy projekt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7835" y="2627911"/>
            <a:ext cx="16944219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38B6FF"/>
                </a:solidFill>
                <a:latin typeface="Poppins Medium"/>
              </a:rPr>
              <a:t>Instalacja Node.js i npm: Upewnij się, że masz zainstalowanego Node.js na swoim komputerze. Wraz z Node.js otrzymasz także narzędzie npm (Node Package Manager), które będziemy używać do zarządzania zależnościami projektu.</a:t>
            </a:r>
          </a:p>
          <a:p>
            <a:pPr algn="ctr">
              <a:lnSpc>
                <a:spcPts val="3564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82377" y="8248612"/>
            <a:ext cx="1876923" cy="1632107"/>
          </a:xfrm>
          <a:custGeom>
            <a:avLst/>
            <a:gdLst/>
            <a:ahLst/>
            <a:cxnLst/>
            <a:rect r="r" b="b" t="t" l="l"/>
            <a:pathLst>
              <a:path h="1632107" w="1876923">
                <a:moveTo>
                  <a:pt x="0" y="0"/>
                </a:moveTo>
                <a:lnTo>
                  <a:pt x="1876923" y="0"/>
                </a:lnTo>
                <a:lnTo>
                  <a:pt x="1876923" y="1632106"/>
                </a:lnTo>
                <a:lnTo>
                  <a:pt x="0" y="1632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7708788">
            <a:off x="-1155807" y="7724172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1"/>
                </a:lnTo>
                <a:lnTo>
                  <a:pt x="4024687" y="4528481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2444" y="4709649"/>
            <a:ext cx="11279052" cy="930945"/>
          </a:xfrm>
          <a:custGeom>
            <a:avLst/>
            <a:gdLst/>
            <a:ahLst/>
            <a:cxnLst/>
            <a:rect r="r" b="b" t="t" l="l"/>
            <a:pathLst>
              <a:path h="930945" w="11279052">
                <a:moveTo>
                  <a:pt x="0" y="0"/>
                </a:moveTo>
                <a:lnTo>
                  <a:pt x="11279052" y="0"/>
                </a:lnTo>
                <a:lnTo>
                  <a:pt x="11279052" y="930945"/>
                </a:lnTo>
                <a:lnTo>
                  <a:pt x="0" y="930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32444" y="7283638"/>
            <a:ext cx="11279052" cy="1187269"/>
          </a:xfrm>
          <a:custGeom>
            <a:avLst/>
            <a:gdLst/>
            <a:ahLst/>
            <a:cxnLst/>
            <a:rect r="r" b="b" t="t" l="l"/>
            <a:pathLst>
              <a:path h="1187269" w="11279052">
                <a:moveTo>
                  <a:pt x="0" y="0"/>
                </a:moveTo>
                <a:lnTo>
                  <a:pt x="11279052" y="0"/>
                </a:lnTo>
                <a:lnTo>
                  <a:pt x="11279052" y="1187269"/>
                </a:lnTo>
                <a:lnTo>
                  <a:pt x="0" y="1187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9234" y="933450"/>
            <a:ext cx="56721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Create React App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101" y="2229314"/>
            <a:ext cx="16576836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38B6FF"/>
                </a:solidFill>
                <a:latin typeface="Poppins Medium"/>
              </a:rPr>
              <a:t>Create React App - narzędzie służące do szybkiej instalacji i konfiguracji projektu w oparciu o bibliotekę React.</a:t>
            </a:r>
          </a:p>
          <a:p>
            <a:pPr algn="l">
              <a:lnSpc>
                <a:spcPts val="3564"/>
              </a:lnSpc>
              <a:spcBef>
                <a:spcPct val="0"/>
              </a:spcBef>
            </a:pPr>
          </a:p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38B6FF"/>
                </a:solidFill>
                <a:latin typeface="Poppins Medium"/>
              </a:rPr>
              <a:t>Aby skonfigurować projekt przy użyciu CRA należy wykonać poniższą komendą, w której musimy podać nazwę folderu dla naszego projektu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08847"/>
            <a:ext cx="1587811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38B6FF"/>
                </a:solidFill>
                <a:latin typeface="Poppins Medium"/>
              </a:rPr>
              <a:t>Następnie przechodzimy do utworzonego folderu, uruchamiamy komendę npm</a:t>
            </a:r>
          </a:p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38B6FF"/>
                </a:solidFill>
                <a:latin typeface="Poppins Medium"/>
              </a:rPr>
              <a:t>   </a:t>
            </a:r>
            <a:r>
              <a:rPr lang="en-US" sz="2970">
                <a:solidFill>
                  <a:srgbClr val="38B6FF"/>
                </a:solidFill>
                <a:latin typeface="Poppins Medium"/>
              </a:rPr>
              <a:t>start i </a:t>
            </a:r>
            <a:r>
              <a:rPr lang="en-US" sz="2970">
                <a:solidFill>
                  <a:srgbClr val="38B6FF"/>
                </a:solidFill>
                <a:latin typeface="Poppins Medium"/>
              </a:rPr>
              <a:t>widzimy, że startuje lokalny serwer z naszą aplikacją.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6585397">
            <a:off x="9357080" y="-701351"/>
            <a:ext cx="2525842" cy="2603961"/>
          </a:xfrm>
          <a:custGeom>
            <a:avLst/>
            <a:gdLst/>
            <a:ahLst/>
            <a:cxnLst/>
            <a:rect r="r" b="b" t="t" l="l"/>
            <a:pathLst>
              <a:path h="2603961" w="2525842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50223" y="7877272"/>
            <a:ext cx="2088507" cy="1816093"/>
          </a:xfrm>
          <a:custGeom>
            <a:avLst/>
            <a:gdLst/>
            <a:ahLst/>
            <a:cxnLst/>
            <a:rect r="r" b="b" t="t" l="l"/>
            <a:pathLst>
              <a:path h="1816093" w="2088507">
                <a:moveTo>
                  <a:pt x="0" y="0"/>
                </a:moveTo>
                <a:lnTo>
                  <a:pt x="2088508" y="0"/>
                </a:lnTo>
                <a:lnTo>
                  <a:pt x="2088508" y="1816094"/>
                </a:lnTo>
                <a:lnTo>
                  <a:pt x="0" y="1816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817786">
            <a:off x="7127379" y="8808022"/>
            <a:ext cx="3028686" cy="2513809"/>
          </a:xfrm>
          <a:custGeom>
            <a:avLst/>
            <a:gdLst/>
            <a:ahLst/>
            <a:cxnLst/>
            <a:rect r="r" b="b" t="t" l="l"/>
            <a:pathLst>
              <a:path h="2513809" w="3028686">
                <a:moveTo>
                  <a:pt x="3028686" y="0"/>
                </a:moveTo>
                <a:lnTo>
                  <a:pt x="0" y="0"/>
                </a:lnTo>
                <a:lnTo>
                  <a:pt x="0" y="2513809"/>
                </a:lnTo>
                <a:lnTo>
                  <a:pt x="3028686" y="2513809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926" y="3311070"/>
            <a:ext cx="14994381" cy="5486259"/>
          </a:xfrm>
          <a:custGeom>
            <a:avLst/>
            <a:gdLst/>
            <a:ahLst/>
            <a:cxnLst/>
            <a:rect r="r" b="b" t="t" l="l"/>
            <a:pathLst>
              <a:path h="5486259" w="14994381">
                <a:moveTo>
                  <a:pt x="0" y="0"/>
                </a:moveTo>
                <a:lnTo>
                  <a:pt x="14994381" y="0"/>
                </a:lnTo>
                <a:lnTo>
                  <a:pt x="14994381" y="5486258"/>
                </a:lnTo>
                <a:lnTo>
                  <a:pt x="0" y="548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2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85825"/>
            <a:ext cx="8860868" cy="128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7"/>
              </a:lnSpc>
            </a:pPr>
            <a:r>
              <a:rPr lang="en-US" sz="7519">
                <a:solidFill>
                  <a:srgbClr val="FFFFFF"/>
                </a:solidFill>
                <a:latin typeface="Open Sans Bold"/>
              </a:rPr>
              <a:t>CREATE REACT APP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19461"/>
            <a:ext cx="1600051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61DAFA"/>
                </a:solidFill>
                <a:latin typeface="Poppins Medium"/>
              </a:rPr>
              <a:t>Po uruchomieniu CRA, folder naszego projektu powinien wyglądać mniej więcej tak: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79307" y="8797328"/>
            <a:ext cx="1708693" cy="1485820"/>
          </a:xfrm>
          <a:custGeom>
            <a:avLst/>
            <a:gdLst/>
            <a:ahLst/>
            <a:cxnLst/>
            <a:rect r="r" b="b" t="t" l="l"/>
            <a:pathLst>
              <a:path h="1485820" w="1708693">
                <a:moveTo>
                  <a:pt x="0" y="0"/>
                </a:moveTo>
                <a:lnTo>
                  <a:pt x="1708693" y="0"/>
                </a:lnTo>
                <a:lnTo>
                  <a:pt x="1708693" y="1485821"/>
                </a:lnTo>
                <a:lnTo>
                  <a:pt x="0" y="1485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85397">
            <a:off x="-117405" y="7956320"/>
            <a:ext cx="2525842" cy="2603961"/>
          </a:xfrm>
          <a:custGeom>
            <a:avLst/>
            <a:gdLst/>
            <a:ahLst/>
            <a:cxnLst/>
            <a:rect r="r" b="b" t="t" l="l"/>
            <a:pathLst>
              <a:path h="2603961" w="2525842">
                <a:moveTo>
                  <a:pt x="0" y="0"/>
                </a:moveTo>
                <a:lnTo>
                  <a:pt x="2525842" y="0"/>
                </a:lnTo>
                <a:lnTo>
                  <a:pt x="2525842" y="2603960"/>
                </a:lnTo>
                <a:lnTo>
                  <a:pt x="0" y="2603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232885">
            <a:off x="5153026" y="5237824"/>
            <a:ext cx="2964641" cy="5246370"/>
            <a:chOff x="0" y="0"/>
            <a:chExt cx="468630" cy="82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630" cy="829310"/>
            </a:xfrm>
            <a:custGeom>
              <a:avLst/>
              <a:gdLst/>
              <a:ahLst/>
              <a:cxnLst/>
              <a:rect r="r" b="b" t="t" l="l"/>
              <a:pathLst>
                <a:path h="829310" w="46863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332F3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" y="2540"/>
              <a:ext cx="463550" cy="825500"/>
            </a:xfrm>
            <a:custGeom>
              <a:avLst/>
              <a:gdLst/>
              <a:ahLst/>
              <a:cxnLst/>
              <a:rect r="r" b="b" t="t" l="l"/>
              <a:pathLst>
                <a:path h="825500" w="46355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E9EBE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8280" y="754380"/>
              <a:ext cx="53340" cy="52070"/>
            </a:xfrm>
            <a:custGeom>
              <a:avLst/>
              <a:gdLst/>
              <a:ahLst/>
              <a:cxnLst/>
              <a:rect r="r" b="b" t="t" l="l"/>
              <a:pathLst>
                <a:path h="52070" w="5334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ADADA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150" y="35560"/>
              <a:ext cx="100330" cy="7620"/>
            </a:xfrm>
            <a:custGeom>
              <a:avLst/>
              <a:gdLst/>
              <a:ahLst/>
              <a:cxnLst/>
              <a:rect r="r" b="b" t="t" l="l"/>
              <a:pathLst>
                <a:path h="7620" w="10033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5400" y="66040"/>
              <a:ext cx="417830" cy="669290"/>
            </a:xfrm>
            <a:custGeom>
              <a:avLst/>
              <a:gdLst/>
              <a:ahLst/>
              <a:cxnLst/>
              <a:rect r="r" b="b" t="t" l="l"/>
              <a:pathLst>
                <a:path h="669290" w="41783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553576">
            <a:off x="2650369" y="5206215"/>
            <a:ext cx="2651460" cy="5246370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536895" y="5143500"/>
            <a:ext cx="4512468" cy="4789255"/>
          </a:xfrm>
          <a:custGeom>
            <a:avLst/>
            <a:gdLst/>
            <a:ahLst/>
            <a:cxnLst/>
            <a:rect r="r" b="b" t="t" l="l"/>
            <a:pathLst>
              <a:path h="4789255" w="4512468">
                <a:moveTo>
                  <a:pt x="0" y="0"/>
                </a:moveTo>
                <a:lnTo>
                  <a:pt x="4512468" y="0"/>
                </a:lnTo>
                <a:lnTo>
                  <a:pt x="4512468" y="4789255"/>
                </a:lnTo>
                <a:lnTo>
                  <a:pt x="0" y="4789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32596" y="159703"/>
            <a:ext cx="74527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React Native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2439" y="2789217"/>
            <a:ext cx="15682928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61DAFA"/>
                </a:solidFill>
                <a:latin typeface="Poppins Medium"/>
              </a:rPr>
              <a:t>React Native to potężne narzędzie do tworzenia mobilnych aplikacji na platformy iOS i Android, przy użyciu znajomych technologii webowych jak JavaScript oraz biblioteki React. Zamiast pisać oddzielne kody dla każdej platformy, React Native umożliwia tworzenie natywnych aplikacji mobilnych korzystając z jednego, wspólnego kodu źródłowego.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9860" y="557121"/>
            <a:ext cx="1004828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spc="-51">
                <a:solidFill>
                  <a:srgbClr val="FFFFFF"/>
                </a:solidFill>
                <a:latin typeface="Open Sans Bold"/>
              </a:rPr>
              <a:t>ReactJS i React Native – różnice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45164" y="8412309"/>
            <a:ext cx="1828272" cy="1691983"/>
          </a:xfrm>
          <a:custGeom>
            <a:avLst/>
            <a:gdLst/>
            <a:ahLst/>
            <a:cxnLst/>
            <a:rect r="r" b="b" t="t" l="l"/>
            <a:pathLst>
              <a:path h="1691983" w="1828272">
                <a:moveTo>
                  <a:pt x="0" y="0"/>
                </a:moveTo>
                <a:lnTo>
                  <a:pt x="1828272" y="0"/>
                </a:lnTo>
                <a:lnTo>
                  <a:pt x="1828272" y="1691982"/>
                </a:lnTo>
                <a:lnTo>
                  <a:pt x="0" y="1691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57054" y="2442959"/>
            <a:ext cx="15074746" cy="655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0169" indent="-335085" lvl="1">
              <a:lnSpc>
                <a:spcPts val="3724"/>
              </a:lnSpc>
              <a:buFont typeface="Arial"/>
              <a:buChar char="•"/>
            </a:pPr>
            <a:r>
              <a:rPr lang="en-US" sz="3104">
                <a:solidFill>
                  <a:srgbClr val="FFFFFF"/>
                </a:solidFill>
                <a:latin typeface="Poppins Medium"/>
              </a:rPr>
              <a:t>Platforma: React jest do aplikacji webowych, a React Native do aplikacji mobilnych.</a:t>
            </a:r>
          </a:p>
          <a:p>
            <a:pPr algn="l">
              <a:lnSpc>
                <a:spcPts val="3724"/>
              </a:lnSpc>
            </a:pPr>
          </a:p>
          <a:p>
            <a:pPr algn="l" marL="670169" indent="-335085" lvl="1">
              <a:lnSpc>
                <a:spcPts val="3724"/>
              </a:lnSpc>
              <a:buFont typeface="Arial"/>
              <a:buChar char="•"/>
            </a:pPr>
            <a:r>
              <a:rPr lang="en-US" sz="3104">
                <a:solidFill>
                  <a:srgbClr val="FFFFFF"/>
                </a:solidFill>
                <a:latin typeface="Poppins Medium"/>
              </a:rPr>
              <a:t>Interfejs użytkownika: React używa elementów HTML, a React Native używa komponentów mobilnych.</a:t>
            </a:r>
          </a:p>
          <a:p>
            <a:pPr algn="l">
              <a:lnSpc>
                <a:spcPts val="3724"/>
              </a:lnSpc>
            </a:pPr>
          </a:p>
          <a:p>
            <a:pPr algn="l" marL="670169" indent="-335085" lvl="1">
              <a:lnSpc>
                <a:spcPts val="3724"/>
              </a:lnSpc>
              <a:buFont typeface="Arial"/>
              <a:buChar char="•"/>
            </a:pPr>
            <a:r>
              <a:rPr lang="en-US" sz="3104">
                <a:solidFill>
                  <a:srgbClr val="FFFFFF"/>
                </a:solidFill>
                <a:latin typeface="Poppins Medium"/>
              </a:rPr>
              <a:t>Stylizacja: W React używa się CSS, a w React Native specjalnych właściwości stylu.</a:t>
            </a:r>
          </a:p>
          <a:p>
            <a:pPr algn="l">
              <a:lnSpc>
                <a:spcPts val="3724"/>
              </a:lnSpc>
            </a:pPr>
          </a:p>
          <a:p>
            <a:pPr algn="l" marL="670169" indent="-335085" lvl="1">
              <a:lnSpc>
                <a:spcPts val="3724"/>
              </a:lnSpc>
              <a:buFont typeface="Arial"/>
              <a:buChar char="•"/>
            </a:pPr>
            <a:r>
              <a:rPr lang="en-US" sz="3104">
                <a:solidFill>
                  <a:srgbClr val="FFFFFF"/>
                </a:solidFill>
                <a:latin typeface="Poppins Medium"/>
              </a:rPr>
              <a:t>Komponenty specyficzne dla platformy: React nie ma ich, a React Native ma dla iOS i Android.</a:t>
            </a:r>
          </a:p>
          <a:p>
            <a:pPr algn="l">
              <a:lnSpc>
                <a:spcPts val="3724"/>
              </a:lnSpc>
            </a:pPr>
          </a:p>
          <a:p>
            <a:pPr algn="l" marL="670169" indent="-335085" lvl="1">
              <a:lnSpc>
                <a:spcPts val="3724"/>
              </a:lnSpc>
              <a:buFont typeface="Arial"/>
              <a:buChar char="•"/>
            </a:pPr>
            <a:r>
              <a:rPr lang="en-US" sz="3104">
                <a:solidFill>
                  <a:srgbClr val="FFFFFF"/>
                </a:solidFill>
                <a:latin typeface="Poppins Medium"/>
              </a:rPr>
              <a:t>Wygląd i zachowanie: React renderuje jako HTML, a React Native jako natywne komponenty mobilne.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3574462">
            <a:off x="16196551" y="-228205"/>
            <a:ext cx="3028686" cy="2513809"/>
          </a:xfrm>
          <a:custGeom>
            <a:avLst/>
            <a:gdLst/>
            <a:ahLst/>
            <a:cxnLst/>
            <a:rect r="r" b="b" t="t" l="l"/>
            <a:pathLst>
              <a:path h="2513809" w="3028686">
                <a:moveTo>
                  <a:pt x="3028686" y="0"/>
                </a:moveTo>
                <a:lnTo>
                  <a:pt x="0" y="0"/>
                </a:lnTo>
                <a:lnTo>
                  <a:pt x="0" y="2513810"/>
                </a:lnTo>
                <a:lnTo>
                  <a:pt x="3028686" y="2513810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065407" y="7610115"/>
            <a:ext cx="4417282" cy="3379221"/>
          </a:xfrm>
          <a:custGeom>
            <a:avLst/>
            <a:gdLst/>
            <a:ahLst/>
            <a:cxnLst/>
            <a:rect r="r" b="b" t="t" l="l"/>
            <a:pathLst>
              <a:path h="3379221" w="4417282">
                <a:moveTo>
                  <a:pt x="4417281" y="3379221"/>
                </a:moveTo>
                <a:lnTo>
                  <a:pt x="0" y="3379221"/>
                </a:lnTo>
                <a:lnTo>
                  <a:pt x="0" y="0"/>
                </a:lnTo>
                <a:lnTo>
                  <a:pt x="4417281" y="0"/>
                </a:lnTo>
                <a:lnTo>
                  <a:pt x="4417281" y="3379221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57219">
            <a:off x="-1640331" y="-73430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2401" y="3508633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72811" y="3508633"/>
            <a:ext cx="3860431" cy="4114800"/>
          </a:xfrm>
          <a:custGeom>
            <a:avLst/>
            <a:gdLst/>
            <a:ahLst/>
            <a:cxnLst/>
            <a:rect r="r" b="b" t="t" l="l"/>
            <a:pathLst>
              <a:path h="4114800" w="3860431">
                <a:moveTo>
                  <a:pt x="0" y="0"/>
                </a:moveTo>
                <a:lnTo>
                  <a:pt x="3860430" y="0"/>
                </a:lnTo>
                <a:lnTo>
                  <a:pt x="3860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99226"/>
            <a:ext cx="163493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Porównanie React z Angular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42573" y="4697036"/>
            <a:ext cx="14028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VS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97856" y="857250"/>
            <a:ext cx="972219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React vs Angular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89217"/>
            <a:ext cx="16230600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61DAFA"/>
                </a:solidFill>
                <a:latin typeface="Poppins Medium"/>
              </a:rPr>
              <a:t>Angular to framework JavaScriptowy, stworzony przez Google w 2009 roku. Obecnie jest jednym z najstarszych dostępnych frameworków frontendowych. React z kolei to biblioteka frontendowa autorstwa Facebooka, dostępna na rynku od 2013 roku. Od tego czasu zdobyła ogromną popularność i stała się jedną z najczęściej używanych bibliotek w swojej klasie.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12269">
            <a:off x="6273003" y="5990838"/>
            <a:ext cx="2869692" cy="2655769"/>
          </a:xfrm>
          <a:custGeom>
            <a:avLst/>
            <a:gdLst/>
            <a:ahLst/>
            <a:cxnLst/>
            <a:rect r="r" b="b" t="t" l="l"/>
            <a:pathLst>
              <a:path h="2655769" w="2869692">
                <a:moveTo>
                  <a:pt x="0" y="0"/>
                </a:moveTo>
                <a:lnTo>
                  <a:pt x="2869692" y="0"/>
                </a:lnTo>
                <a:lnTo>
                  <a:pt x="2869692" y="2655770"/>
                </a:lnTo>
                <a:lnTo>
                  <a:pt x="0" y="265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4546">
            <a:off x="9349302" y="5942646"/>
            <a:ext cx="2638585" cy="2812445"/>
          </a:xfrm>
          <a:custGeom>
            <a:avLst/>
            <a:gdLst/>
            <a:ahLst/>
            <a:cxnLst/>
            <a:rect r="r" b="b" t="t" l="l"/>
            <a:pathLst>
              <a:path h="2812445" w="2638585">
                <a:moveTo>
                  <a:pt x="0" y="0"/>
                </a:moveTo>
                <a:lnTo>
                  <a:pt x="2638584" y="0"/>
                </a:lnTo>
                <a:lnTo>
                  <a:pt x="2638584" y="2812445"/>
                </a:lnTo>
                <a:lnTo>
                  <a:pt x="0" y="2812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7485" y="587911"/>
            <a:ext cx="10266116" cy="9111178"/>
          </a:xfrm>
          <a:custGeom>
            <a:avLst/>
            <a:gdLst/>
            <a:ahLst/>
            <a:cxnLst/>
            <a:rect r="r" b="b" t="t" l="l"/>
            <a:pathLst>
              <a:path h="9111178" w="10266116">
                <a:moveTo>
                  <a:pt x="0" y="0"/>
                </a:moveTo>
                <a:lnTo>
                  <a:pt x="10266116" y="0"/>
                </a:lnTo>
                <a:lnTo>
                  <a:pt x="10266116" y="9111178"/>
                </a:lnTo>
                <a:lnTo>
                  <a:pt x="0" y="9111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705" y="1028700"/>
            <a:ext cx="6171664" cy="76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</a:p>
          <a:p>
            <a:pPr algn="l" marL="641252" indent="-320626" lvl="1">
              <a:lnSpc>
                <a:spcPts val="3564"/>
              </a:lnSpc>
              <a:buFont typeface="Arial"/>
              <a:buChar char="•"/>
            </a:pPr>
            <a:r>
              <a:rPr lang="en-US" sz="2970">
                <a:solidFill>
                  <a:srgbClr val="61DAFA"/>
                </a:solidFill>
                <a:latin typeface="Poppins Medium"/>
              </a:rPr>
              <a:t>React został utworzony przy użyciu języka JavaScript, podczas gdy Angular jest oparty na TypeScript.</a:t>
            </a:r>
          </a:p>
          <a:p>
            <a:pPr algn="l">
              <a:lnSpc>
                <a:spcPts val="3564"/>
              </a:lnSpc>
            </a:pPr>
          </a:p>
          <a:p>
            <a:pPr algn="l" marL="641252" indent="-320626" lvl="1">
              <a:lnSpc>
                <a:spcPts val="3564"/>
              </a:lnSpc>
              <a:buFont typeface="Arial"/>
              <a:buChar char="•"/>
            </a:pPr>
            <a:r>
              <a:rPr lang="en-US" sz="2970">
                <a:solidFill>
                  <a:srgbClr val="61DAFA"/>
                </a:solidFill>
                <a:latin typeface="Poppins Medium"/>
              </a:rPr>
              <a:t>React jest uważany za łatwiejszy w obsłudze ze względu na dostarczanie podstawowych narzędzi do tworzenia aplikacji, podczas gdy Angular jest uważany za bardziej skomplikowany z powodu bogactwa wbudowanych funkcji i mechanizmów.</a:t>
            </a:r>
          </a:p>
          <a:p>
            <a:pPr algn="l">
              <a:lnSpc>
                <a:spcPts val="3564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6186" y="4562485"/>
            <a:ext cx="11330431" cy="199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4000">
                <a:solidFill>
                  <a:srgbClr val="FFFFFF"/>
                </a:solidFill>
                <a:latin typeface="Poppins Medium Bold"/>
              </a:rPr>
              <a:t>Koniec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120896" y="-716402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748343" y="287676"/>
          <a:ext cx="11065548" cy="3915862"/>
        </p:xfrm>
        <a:graphic>
          <a:graphicData uri="http://schemas.openxmlformats.org/drawingml/2006/table">
            <a:tbl>
              <a:tblPr/>
              <a:tblGrid>
                <a:gridCol w="5676612"/>
                <a:gridCol w="5388936"/>
              </a:tblGrid>
              <a:tr h="13463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Stworzenie przez Facebooka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 Semi-Bold"/>
                        </a:rPr>
                        <a:t>Rozwój ekosystemu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41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Szybka popularność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 Semi-Bold"/>
                        </a:rPr>
                        <a:t>React Native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</a:rPr>
                        <a:t>Wprowadzenie JSX w 2013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 Semi-Bold"/>
                        </a:rPr>
                        <a:t>Ciągłe ulepszenia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0" y="4760607"/>
            <a:ext cx="18288000" cy="5317246"/>
          </a:xfrm>
          <a:custGeom>
            <a:avLst/>
            <a:gdLst/>
            <a:ahLst/>
            <a:cxnLst/>
            <a:rect r="r" b="b" t="t" l="l"/>
            <a:pathLst>
              <a:path h="5317246" w="18288000">
                <a:moveTo>
                  <a:pt x="0" y="0"/>
                </a:moveTo>
                <a:lnTo>
                  <a:pt x="18288000" y="0"/>
                </a:lnTo>
                <a:lnTo>
                  <a:pt x="18288000" y="5317246"/>
                </a:lnTo>
                <a:lnTo>
                  <a:pt x="0" y="5317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45" r="0" b="-1744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6367" y="584510"/>
            <a:ext cx="6077873" cy="3835758"/>
            <a:chOff x="0" y="0"/>
            <a:chExt cx="8103830" cy="51143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495218"/>
              <a:ext cx="810383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8103830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Krótka historia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291"/>
          </a:xfrm>
          <a:custGeom>
            <a:avLst/>
            <a:gdLst/>
            <a:ahLst/>
            <a:cxnLst/>
            <a:rect r="r" b="b" t="t" l="l"/>
            <a:pathLst>
              <a:path h="10264291" w="18288000">
                <a:moveTo>
                  <a:pt x="0" y="0"/>
                </a:moveTo>
                <a:lnTo>
                  <a:pt x="18288000" y="0"/>
                </a:lnTo>
                <a:lnTo>
                  <a:pt x="18288000" y="10264291"/>
                </a:lnTo>
                <a:lnTo>
                  <a:pt x="0" y="10264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865622" y="1028700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81385" y="3951618"/>
            <a:ext cx="1343326" cy="4734190"/>
          </a:xfrm>
          <a:custGeom>
            <a:avLst/>
            <a:gdLst/>
            <a:ahLst/>
            <a:cxnLst/>
            <a:rect r="r" b="b" t="t" l="l"/>
            <a:pathLst>
              <a:path h="4734190" w="1343326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220" y="5801560"/>
            <a:ext cx="11794402" cy="1034305"/>
          </a:xfrm>
          <a:custGeom>
            <a:avLst/>
            <a:gdLst/>
            <a:ahLst/>
            <a:cxnLst/>
            <a:rect r="r" b="b" t="t" l="l"/>
            <a:pathLst>
              <a:path h="1034305" w="11794402">
                <a:moveTo>
                  <a:pt x="0" y="0"/>
                </a:moveTo>
                <a:lnTo>
                  <a:pt x="11794402" y="0"/>
                </a:lnTo>
                <a:lnTo>
                  <a:pt x="11794402" y="1034305"/>
                </a:lnTo>
                <a:lnTo>
                  <a:pt x="0" y="1034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06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77598"/>
            <a:ext cx="11325861" cy="54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8"/>
              </a:lnSpc>
            </a:pPr>
            <a:r>
              <a:rPr lang="en-US" sz="3615">
                <a:solidFill>
                  <a:srgbClr val="10B5BF"/>
                </a:solidFill>
                <a:latin typeface="Poppins Medium"/>
              </a:rPr>
              <a:t>JSX to skrót od "JavaScript XML"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42988"/>
            <a:ext cx="11325861" cy="128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88"/>
              </a:lnSpc>
            </a:pPr>
            <a:r>
              <a:rPr lang="en-US" sz="8573">
                <a:solidFill>
                  <a:srgbClr val="FFFFFF"/>
                </a:solidFill>
                <a:latin typeface="Poppins Medium Bold"/>
              </a:rPr>
              <a:t>JSX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22373"/>
            <a:ext cx="11325861" cy="160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8"/>
              </a:lnSpc>
            </a:pPr>
            <a:r>
              <a:rPr lang="en-US" sz="2341">
                <a:solidFill>
                  <a:srgbClr val="FFFFFF"/>
                </a:solidFill>
                <a:latin typeface="Poppins Light"/>
              </a:rPr>
              <a:t>jest to rozszerzenie które pozwala nam pisać kod HTML i umieszczać je w kodzie React bez konieczności używania takich metod JS jak createElement() czy appendChild(). Dzięki temu możemy łatwo tworzyć dynamiczne strony internetowe lub aplikacje webowe, jak na przykład w React.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0672" y="1461231"/>
            <a:ext cx="14811170" cy="2858510"/>
            <a:chOff x="0" y="0"/>
            <a:chExt cx="19748227" cy="381134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103534"/>
              <a:ext cx="19748227" cy="698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45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2700"/>
              <a:ext cx="19748227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Poppins Medium Bold"/>
                </a:rPr>
                <a:t>XML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2168438"/>
              <a:ext cx="19748227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561530" y="533272"/>
            <a:ext cx="2976760" cy="2976760"/>
          </a:xfrm>
          <a:custGeom>
            <a:avLst/>
            <a:gdLst/>
            <a:ahLst/>
            <a:cxnLst/>
            <a:rect r="r" b="b" t="t" l="l"/>
            <a:pathLst>
              <a:path h="2976760" w="2976760">
                <a:moveTo>
                  <a:pt x="0" y="0"/>
                </a:moveTo>
                <a:lnTo>
                  <a:pt x="2976760" y="0"/>
                </a:lnTo>
                <a:lnTo>
                  <a:pt x="2976760" y="2976761"/>
                </a:lnTo>
                <a:lnTo>
                  <a:pt x="0" y="2976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45615" y="3252789"/>
            <a:ext cx="5185334" cy="5898010"/>
          </a:xfrm>
          <a:custGeom>
            <a:avLst/>
            <a:gdLst/>
            <a:ahLst/>
            <a:cxnLst/>
            <a:rect r="r" b="b" t="t" l="l"/>
            <a:pathLst>
              <a:path h="5898010" w="5185334">
                <a:moveTo>
                  <a:pt x="0" y="0"/>
                </a:moveTo>
                <a:lnTo>
                  <a:pt x="5185333" y="0"/>
                </a:lnTo>
                <a:lnTo>
                  <a:pt x="5185333" y="5898010"/>
                </a:lnTo>
                <a:lnTo>
                  <a:pt x="0" y="5898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16490" y="4545059"/>
            <a:ext cx="7480523" cy="268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FFFFFF"/>
                </a:solidFill>
                <a:latin typeface="Poppins Medium"/>
              </a:rPr>
              <a:t>XML jest językiem, czyli służy do przekazywania pewnych treści – NIE jest jednak językiem programowania.</a:t>
            </a:r>
          </a:p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970">
                <a:solidFill>
                  <a:srgbClr val="FFFFFF"/>
                </a:solidFill>
                <a:latin typeface="Poppins Medium"/>
              </a:rPr>
              <a:t>Jest językiem znacznikowym, czyli opisuje formę dokumentu, a więc stanowi o sposobie jego interpretacji.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802607" y="1028700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81385" y="3951618"/>
            <a:ext cx="1343326" cy="4734190"/>
          </a:xfrm>
          <a:custGeom>
            <a:avLst/>
            <a:gdLst/>
            <a:ahLst/>
            <a:cxnLst/>
            <a:rect r="r" b="b" t="t" l="l"/>
            <a:pathLst>
              <a:path h="4734190" w="1343326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085639"/>
            <a:ext cx="11677872" cy="1004228"/>
          </a:xfrm>
          <a:custGeom>
            <a:avLst/>
            <a:gdLst/>
            <a:ahLst/>
            <a:cxnLst/>
            <a:rect r="r" b="b" t="t" l="l"/>
            <a:pathLst>
              <a:path h="1004228" w="11677872">
                <a:moveTo>
                  <a:pt x="0" y="0"/>
                </a:moveTo>
                <a:lnTo>
                  <a:pt x="11677872" y="0"/>
                </a:lnTo>
                <a:lnTo>
                  <a:pt x="11677872" y="1004227"/>
                </a:lnTo>
                <a:lnTo>
                  <a:pt x="0" y="1004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05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84067"/>
            <a:ext cx="11551892" cy="997052"/>
          </a:xfrm>
          <a:custGeom>
            <a:avLst/>
            <a:gdLst/>
            <a:ahLst/>
            <a:cxnLst/>
            <a:rect r="r" b="b" t="t" l="l"/>
            <a:pathLst>
              <a:path h="997052" w="11551892">
                <a:moveTo>
                  <a:pt x="0" y="0"/>
                </a:moveTo>
                <a:lnTo>
                  <a:pt x="11551892" y="0"/>
                </a:lnTo>
                <a:lnTo>
                  <a:pt x="11551892" y="997052"/>
                </a:lnTo>
                <a:lnTo>
                  <a:pt x="0" y="997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305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1220" y="2326611"/>
            <a:ext cx="11509372" cy="1643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8"/>
              </a:lnSpc>
            </a:pPr>
            <a:r>
              <a:rPr lang="en-US" sz="3615">
                <a:solidFill>
                  <a:srgbClr val="10B5BF"/>
                </a:solidFill>
                <a:latin typeface="Poppins Medium"/>
              </a:rPr>
              <a:t>Istnieją 2 sposoby na dodanie elementu HTML w kodzie React:</a:t>
            </a:r>
          </a:p>
          <a:p>
            <a:pPr algn="l">
              <a:lnSpc>
                <a:spcPts val="43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42988"/>
            <a:ext cx="11325861" cy="128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88"/>
              </a:lnSpc>
            </a:pPr>
            <a:r>
              <a:rPr lang="en-US" sz="8573">
                <a:solidFill>
                  <a:srgbClr val="FFFFFF"/>
                </a:solidFill>
                <a:latin typeface="Poppins Medium Bold"/>
              </a:rPr>
              <a:t>JSX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81268"/>
            <a:ext cx="11325861" cy="3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8"/>
              </a:lnSpc>
            </a:pPr>
            <a:r>
              <a:rPr lang="en-US" sz="2341">
                <a:solidFill>
                  <a:srgbClr val="FFFFFF"/>
                </a:solidFill>
                <a:latin typeface="Poppins Light"/>
              </a:rPr>
              <a:t>Pierwszy z nich polega na użyciu metody Reactowej createElement.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280613"/>
            <a:ext cx="11325861" cy="3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8"/>
              </a:lnSpc>
            </a:pPr>
            <a:r>
              <a:rPr lang="en-US" sz="2341">
                <a:solidFill>
                  <a:srgbClr val="FFFFFF"/>
                </a:solidFill>
                <a:latin typeface="Poppins Light"/>
              </a:rPr>
              <a:t>Drugi, to użycie JSX.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134475" y="1028700"/>
            <a:ext cx="0" cy="7638389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732343" y="602785"/>
          <a:ext cx="6526957" cy="8378959"/>
        </p:xfrm>
        <a:graphic>
          <a:graphicData uri="http://schemas.openxmlformats.org/drawingml/2006/table">
            <a:tbl>
              <a:tblPr/>
              <a:tblGrid>
                <a:gridCol w="5826687"/>
              </a:tblGrid>
              <a:tr h="13996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05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76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48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6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2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48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66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806130" y="4249196"/>
            <a:ext cx="3848436" cy="3174257"/>
          </a:xfrm>
          <a:custGeom>
            <a:avLst/>
            <a:gdLst/>
            <a:ahLst/>
            <a:cxnLst/>
            <a:rect r="r" b="b" t="t" l="l"/>
            <a:pathLst>
              <a:path h="3174257" w="3848436">
                <a:moveTo>
                  <a:pt x="0" y="0"/>
                </a:moveTo>
                <a:lnTo>
                  <a:pt x="3848436" y="0"/>
                </a:lnTo>
                <a:lnTo>
                  <a:pt x="3848436" y="3174257"/>
                </a:lnTo>
                <a:lnTo>
                  <a:pt x="0" y="3174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77267" y="323342"/>
            <a:ext cx="4696420" cy="2433747"/>
          </a:xfrm>
          <a:custGeom>
            <a:avLst/>
            <a:gdLst/>
            <a:ahLst/>
            <a:cxnLst/>
            <a:rect r="r" b="b" t="t" l="l"/>
            <a:pathLst>
              <a:path h="2433747" w="4696420">
                <a:moveTo>
                  <a:pt x="0" y="0"/>
                </a:moveTo>
                <a:lnTo>
                  <a:pt x="4696420" y="0"/>
                </a:lnTo>
                <a:lnTo>
                  <a:pt x="4696420" y="2433747"/>
                </a:lnTo>
                <a:lnTo>
                  <a:pt x="0" y="2433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32" r="0" b="-16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1652" y="3160699"/>
            <a:ext cx="4325475" cy="2856637"/>
          </a:xfrm>
          <a:custGeom>
            <a:avLst/>
            <a:gdLst/>
            <a:ahLst/>
            <a:cxnLst/>
            <a:rect r="r" b="b" t="t" l="l"/>
            <a:pathLst>
              <a:path h="2856637" w="4325475">
                <a:moveTo>
                  <a:pt x="0" y="0"/>
                </a:moveTo>
                <a:lnTo>
                  <a:pt x="4325476" y="0"/>
                </a:lnTo>
                <a:lnTo>
                  <a:pt x="4325476" y="2856637"/>
                </a:lnTo>
                <a:lnTo>
                  <a:pt x="0" y="285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77267" y="6548383"/>
            <a:ext cx="4055333" cy="2709917"/>
          </a:xfrm>
          <a:custGeom>
            <a:avLst/>
            <a:gdLst/>
            <a:ahLst/>
            <a:cxnLst/>
            <a:rect r="r" b="b" t="t" l="l"/>
            <a:pathLst>
              <a:path h="2709917" w="4055333">
                <a:moveTo>
                  <a:pt x="0" y="0"/>
                </a:moveTo>
                <a:lnTo>
                  <a:pt x="4055334" y="0"/>
                </a:lnTo>
                <a:lnTo>
                  <a:pt x="4055334" y="2709917"/>
                </a:lnTo>
                <a:lnTo>
                  <a:pt x="0" y="2709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66057">
            <a:off x="12381947" y="4859954"/>
            <a:ext cx="646180" cy="1952741"/>
          </a:xfrm>
          <a:custGeom>
            <a:avLst/>
            <a:gdLst/>
            <a:ahLst/>
            <a:cxnLst/>
            <a:rect r="r" b="b" t="t" l="l"/>
            <a:pathLst>
              <a:path h="1952741" w="646180">
                <a:moveTo>
                  <a:pt x="0" y="0"/>
                </a:moveTo>
                <a:lnTo>
                  <a:pt x="646180" y="0"/>
                </a:lnTo>
                <a:lnTo>
                  <a:pt x="646180" y="1952741"/>
                </a:lnTo>
                <a:lnTo>
                  <a:pt x="0" y="1952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5484" y="2181304"/>
            <a:ext cx="61676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0B5BF"/>
                </a:solidFill>
                <a:latin typeface="Poppins Medium"/>
              </a:rPr>
              <a:t>JSX pozwala również na skonstruowanie bardziej rozbudowanych elementów: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41170" y="1019175"/>
            <a:ext cx="30152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Poppins Medium Bold"/>
              </a:rPr>
              <a:t>React rzuci błędem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699999">
            <a:off x="12200702" y="2353968"/>
            <a:ext cx="646180" cy="1952741"/>
          </a:xfrm>
          <a:custGeom>
            <a:avLst/>
            <a:gdLst/>
            <a:ahLst/>
            <a:cxnLst/>
            <a:rect r="r" b="b" t="t" l="l"/>
            <a:pathLst>
              <a:path h="1952741" w="646180">
                <a:moveTo>
                  <a:pt x="0" y="0"/>
                </a:moveTo>
                <a:lnTo>
                  <a:pt x="646179" y="0"/>
                </a:lnTo>
                <a:lnTo>
                  <a:pt x="646179" y="1952741"/>
                </a:lnTo>
                <a:lnTo>
                  <a:pt x="0" y="19527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66422" y="7555711"/>
            <a:ext cx="38907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BF63"/>
                </a:solidFill>
                <a:latin typeface="Poppins Medium Bold"/>
              </a:rPr>
              <a:t>Użycie </a:t>
            </a:r>
            <a:r>
              <a:rPr lang="en-US" sz="3000">
                <a:solidFill>
                  <a:srgbClr val="00BF63"/>
                </a:solidFill>
                <a:latin typeface="Poppins Medium Bold"/>
              </a:rPr>
              <a:t>React Fragments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0739" y="4130089"/>
            <a:ext cx="2857762" cy="90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  <a:spcBef>
                <a:spcPct val="0"/>
              </a:spcBef>
            </a:pPr>
            <a:r>
              <a:rPr lang="en-US" sz="3011">
                <a:solidFill>
                  <a:srgbClr val="FF914D"/>
                </a:solidFill>
                <a:latin typeface="Poppins Medium Bold"/>
              </a:rPr>
              <a:t>dodanie wrappera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12310"/>
            <a:ext cx="11325861" cy="128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88"/>
              </a:lnSpc>
            </a:pPr>
            <a:r>
              <a:rPr lang="en-US" sz="8573">
                <a:solidFill>
                  <a:srgbClr val="FFFFFF"/>
                </a:solidFill>
                <a:latin typeface="Poppins Medium Bold"/>
              </a:rPr>
              <a:t>JSX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585397">
            <a:off x="832773" y="6606933"/>
            <a:ext cx="2525842" cy="2603961"/>
          </a:xfrm>
          <a:custGeom>
            <a:avLst/>
            <a:gdLst/>
            <a:ahLst/>
            <a:cxnLst/>
            <a:rect r="r" b="b" t="t" l="l"/>
            <a:pathLst>
              <a:path h="2603961" w="2525842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4222">
            <a:off x="14279129" y="1474375"/>
            <a:ext cx="3028686" cy="2513809"/>
          </a:xfrm>
          <a:custGeom>
            <a:avLst/>
            <a:gdLst/>
            <a:ahLst/>
            <a:cxnLst/>
            <a:rect r="r" b="b" t="t" l="l"/>
            <a:pathLst>
              <a:path h="2513809" w="3028686">
                <a:moveTo>
                  <a:pt x="3028686" y="0"/>
                </a:moveTo>
                <a:lnTo>
                  <a:pt x="0" y="0"/>
                </a:lnTo>
                <a:lnTo>
                  <a:pt x="0" y="2513809"/>
                </a:lnTo>
                <a:lnTo>
                  <a:pt x="3028686" y="2513809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7936" y="5868167"/>
            <a:ext cx="12620190" cy="1581096"/>
          </a:xfrm>
          <a:custGeom>
            <a:avLst/>
            <a:gdLst/>
            <a:ahLst/>
            <a:cxnLst/>
            <a:rect r="r" b="b" t="t" l="l"/>
            <a:pathLst>
              <a:path h="1581096" w="12620190">
                <a:moveTo>
                  <a:pt x="0" y="0"/>
                </a:moveTo>
                <a:lnTo>
                  <a:pt x="12620190" y="0"/>
                </a:lnTo>
                <a:lnTo>
                  <a:pt x="12620190" y="1581096"/>
                </a:lnTo>
                <a:lnTo>
                  <a:pt x="0" y="1581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77358" y="7782295"/>
            <a:ext cx="1769089" cy="4114800"/>
          </a:xfrm>
          <a:custGeom>
            <a:avLst/>
            <a:gdLst/>
            <a:ahLst/>
            <a:cxnLst/>
            <a:rect r="r" b="b" t="t" l="l"/>
            <a:pathLst>
              <a:path h="4114800" w="1769089">
                <a:moveTo>
                  <a:pt x="0" y="0"/>
                </a:moveTo>
                <a:lnTo>
                  <a:pt x="1769090" y="0"/>
                </a:lnTo>
                <a:lnTo>
                  <a:pt x="1769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38225"/>
            <a:ext cx="11325861" cy="128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88"/>
              </a:lnSpc>
            </a:pPr>
            <a:r>
              <a:rPr lang="en-US" sz="8573">
                <a:solidFill>
                  <a:srgbClr val="FFFFFF"/>
                </a:solidFill>
                <a:latin typeface="Poppins Medium Bold"/>
              </a:rPr>
              <a:t>JSX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8342" y="3289308"/>
            <a:ext cx="13158796" cy="14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3"/>
              </a:lnSpc>
              <a:spcBef>
                <a:spcPct val="0"/>
              </a:spcBef>
            </a:pPr>
            <a:r>
              <a:rPr lang="en-US" sz="2478">
                <a:solidFill>
                  <a:srgbClr val="FFFFFF"/>
                </a:solidFill>
                <a:latin typeface="Poppins Medium Bold"/>
              </a:rPr>
              <a:t>Jedną z najważniejszych i najbardziej użytecznych opcji jakie daje nam JSX jest fakt, że możemy do naszych elementów przekazywać dane, mogą to być informację np. ze zmiennych w naszym komponencie. Takie dane zapisujemy w </a:t>
            </a:r>
          </a:p>
          <a:p>
            <a:pPr algn="l">
              <a:lnSpc>
                <a:spcPts val="2973"/>
              </a:lnSpc>
              <a:spcBef>
                <a:spcPct val="0"/>
              </a:spcBef>
            </a:pPr>
            <a:r>
              <a:rPr lang="en-US" sz="2478">
                <a:solidFill>
                  <a:srgbClr val="FFFFFF"/>
                </a:solidFill>
                <a:latin typeface="Poppins Medium Bold"/>
              </a:rPr>
              <a:t>nawiasach klamrowych { 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DAGEk_NYJEU</dc:identifier>
  <dcterms:modified xsi:type="dcterms:W3CDTF">2011-08-01T06:04:30Z</dcterms:modified>
  <cp:revision>1</cp:revision>
  <dc:title>React</dc:title>
</cp:coreProperties>
</file>